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2" r:id="rId3"/>
    <p:sldId id="256" r:id="rId4"/>
    <p:sldId id="257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CAB8C72-3C28-4D8B-8E20-4E1DB1D1C23B}" type="datetimeFigureOut">
              <a:rPr lang="ru-RU" smtClean="0"/>
              <a:t>14.01.2023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F2BEDA3-5AE0-443A-9E9D-09ED6B6ECEC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44823"/>
            <a:ext cx="55771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ИНТЕГРИРОВАННОЕ ЗАНЯТИЕ ПО</a:t>
            </a:r>
            <a:endParaRPr lang="ru-RU" sz="2800" b="1" dirty="0" smtClean="0"/>
          </a:p>
          <a:p>
            <a:r>
              <a:rPr lang="ru-RU" sz="2800" b="1" dirty="0" smtClean="0"/>
              <a:t>ЭКОНОМИКЕ.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79912" y="5013176"/>
            <a:ext cx="2787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Воспитатель Булатов </a:t>
            </a:r>
            <a:r>
              <a:rPr lang="ru-RU" dirty="0" smtClean="0"/>
              <a:t>А.Е.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45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2.ppt-online.org/files2/slide/i/itBs0vfXn5d9q8cFHNjQJMl4CxOpYymASGLUeT/slide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" y="1"/>
            <a:ext cx="91392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608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34076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1" dirty="0"/>
              <a:t>Задание 1. (50 тыс. руб.)</a:t>
            </a:r>
            <a:endParaRPr lang="ru-RU" sz="3200" b="1" dirty="0"/>
          </a:p>
          <a:p>
            <a:r>
              <a:rPr lang="ru-RU" sz="3200" b="1" dirty="0"/>
              <a:t>В банке часто имеют дело с процентами. А что называется процентом</a:t>
            </a:r>
            <a:r>
              <a:rPr lang="ru-RU" sz="3200" b="1" dirty="0" smtClean="0"/>
              <a:t>?</a:t>
            </a:r>
          </a:p>
          <a:p>
            <a:r>
              <a:rPr lang="ru-RU" sz="3200" b="1" dirty="0" smtClean="0"/>
              <a:t>Как он обозначается?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987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052736"/>
            <a:ext cx="7408333" cy="5073427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tx1"/>
                </a:solidFill>
              </a:rPr>
              <a:t>Задание 2. (100 тыс. руб.)</a:t>
            </a:r>
            <a:endParaRPr lang="ru-RU" sz="3200" b="1" dirty="0">
              <a:solidFill>
                <a:schemeClr val="tx1"/>
              </a:solidFill>
            </a:endParaRPr>
          </a:p>
          <a:p>
            <a:r>
              <a:rPr lang="ru-RU" sz="3200" b="1" dirty="0">
                <a:solidFill>
                  <a:schemeClr val="tx1"/>
                </a:solidFill>
              </a:rPr>
              <a:t>У вашего банка есть несколько вариантов использования денег:</a:t>
            </a:r>
          </a:p>
          <a:p>
            <a:r>
              <a:rPr lang="ru-RU" sz="3200" b="1" dirty="0">
                <a:solidFill>
                  <a:schemeClr val="tx1"/>
                </a:solidFill>
              </a:rPr>
              <a:t>а) вложить 80 тыс. руб. и получить </a:t>
            </a:r>
            <a:r>
              <a:rPr lang="ru-RU" sz="3200" b="1" dirty="0" smtClean="0">
                <a:solidFill>
                  <a:schemeClr val="tx1"/>
                </a:solidFill>
              </a:rPr>
              <a:t>120 </a:t>
            </a:r>
            <a:r>
              <a:rPr lang="ru-RU" sz="3200" b="1" dirty="0">
                <a:solidFill>
                  <a:schemeClr val="tx1"/>
                </a:solidFill>
              </a:rPr>
              <a:t>тыс. руб.;</a:t>
            </a:r>
          </a:p>
          <a:p>
            <a:r>
              <a:rPr lang="ru-RU" sz="3200" b="1" dirty="0">
                <a:solidFill>
                  <a:schemeClr val="tx1"/>
                </a:solidFill>
              </a:rPr>
              <a:t>б) вложить 20 тыс. руб. и получить 30 тыс. руб.;</a:t>
            </a:r>
          </a:p>
          <a:p>
            <a:r>
              <a:rPr lang="ru-RU" sz="3200" b="1" dirty="0">
                <a:solidFill>
                  <a:schemeClr val="tx1"/>
                </a:solidFill>
              </a:rPr>
              <a:t>в) вложить 100 тыс. руб. и получить </a:t>
            </a:r>
            <a:r>
              <a:rPr lang="ru-RU" sz="3200" b="1" dirty="0" smtClean="0">
                <a:solidFill>
                  <a:schemeClr val="tx1"/>
                </a:solidFill>
              </a:rPr>
              <a:t>150 </a:t>
            </a:r>
            <a:r>
              <a:rPr lang="ru-RU" sz="3200" b="1" dirty="0">
                <a:solidFill>
                  <a:schemeClr val="tx1"/>
                </a:solidFill>
              </a:rPr>
              <a:t>тыс. руб</a:t>
            </a:r>
            <a:r>
              <a:rPr lang="ru-RU" sz="3200" b="1" dirty="0" smtClean="0">
                <a:solidFill>
                  <a:schemeClr val="tx1"/>
                </a:solidFill>
              </a:rPr>
              <a:t>.</a:t>
            </a:r>
            <a:r>
              <a:rPr lang="ru-RU" sz="3200" dirty="0"/>
              <a:t> </a:t>
            </a:r>
            <a:endParaRPr lang="ru-RU" sz="3200" dirty="0" smtClean="0"/>
          </a:p>
          <a:p>
            <a:r>
              <a:rPr lang="ru-RU" sz="3200" b="1" dirty="0" smtClean="0">
                <a:solidFill>
                  <a:schemeClr val="tx1"/>
                </a:solidFill>
              </a:rPr>
              <a:t>Какой </a:t>
            </a:r>
            <a:r>
              <a:rPr lang="ru-RU" sz="3200" b="1" dirty="0">
                <a:solidFill>
                  <a:schemeClr val="tx1"/>
                </a:solidFill>
              </a:rPr>
              <a:t>вариант вы выберите?</a:t>
            </a:r>
          </a:p>
          <a:p>
            <a:endParaRPr lang="ru-RU" sz="3200" b="1" dirty="0" smtClean="0">
              <a:solidFill>
                <a:schemeClr val="tx1"/>
              </a:solidFill>
            </a:endParaRPr>
          </a:p>
          <a:p>
            <a:endParaRPr lang="ru-RU" sz="32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8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828836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3. </a:t>
            </a:r>
            <a:r>
              <a:rPr lang="ru-RU" sz="3200" b="1" i="1" dirty="0"/>
              <a:t>(50 тыс. руб.)</a:t>
            </a:r>
            <a:endParaRPr lang="ru-RU" sz="3200" b="1" dirty="0"/>
          </a:p>
          <a:p>
            <a:r>
              <a:rPr lang="ru-RU" sz="3200" b="1" dirty="0"/>
              <a:t>К вам в банк положили 500 тыс. рублей под 10% годовых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Какую сумму денег </a:t>
            </a:r>
            <a:r>
              <a:rPr lang="ru-RU" sz="3200" b="1" dirty="0" smtClean="0"/>
              <a:t> вы должны </a:t>
            </a:r>
            <a:r>
              <a:rPr lang="ru-RU" sz="3200" b="1" dirty="0"/>
              <a:t>отдать обратно </a:t>
            </a:r>
            <a:r>
              <a:rPr lang="ru-RU" sz="3200" b="1" dirty="0" smtClean="0"/>
              <a:t>через год?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7387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551837"/>
            <a:ext cx="6408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4. </a:t>
            </a:r>
            <a:r>
              <a:rPr lang="ru-RU" sz="3200" b="1" i="1" dirty="0"/>
              <a:t>(100 тыс. руб.)</a:t>
            </a:r>
            <a:endParaRPr lang="ru-RU" sz="3200" b="1" dirty="0"/>
          </a:p>
          <a:p>
            <a:r>
              <a:rPr lang="ru-RU" sz="3200" b="1" dirty="0"/>
              <a:t>Клиент положил в ваш банк 100 тыс. рублей под 20% годовых. Какую сумму получит он через:</a:t>
            </a:r>
          </a:p>
          <a:p>
            <a:r>
              <a:rPr lang="ru-RU" sz="3200" b="1" dirty="0"/>
              <a:t>а) </a:t>
            </a:r>
            <a:r>
              <a:rPr lang="ru-RU" sz="3200" b="1" dirty="0" smtClean="0"/>
              <a:t>год б</a:t>
            </a:r>
            <a:r>
              <a:rPr lang="ru-RU" sz="3200" b="1" dirty="0"/>
              <a:t>) два года.</a:t>
            </a:r>
          </a:p>
        </p:txBody>
      </p:sp>
    </p:spTree>
    <p:extLst>
      <p:ext uri="{BB962C8B-B14F-4D97-AF65-F5344CB8AC3E}">
        <p14:creationId xmlns:p14="http://schemas.microsoft.com/office/powerpoint/2010/main" val="3969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551837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Задание 5. </a:t>
            </a:r>
            <a:r>
              <a:rPr lang="ru-RU" sz="3200" b="1" i="1" dirty="0"/>
              <a:t>(100 тыс. руб.)</a:t>
            </a:r>
            <a:endParaRPr lang="ru-RU" sz="3200" b="1" dirty="0"/>
          </a:p>
          <a:p>
            <a:r>
              <a:rPr lang="ru-RU" sz="3200" b="1" dirty="0"/>
              <a:t>Вашему банку необходимо купить бумагу формата А4, которая стоит </a:t>
            </a:r>
            <a:r>
              <a:rPr lang="ru-RU" sz="3200" b="1" dirty="0" smtClean="0"/>
              <a:t>300 </a:t>
            </a:r>
            <a:r>
              <a:rPr lang="ru-RU" sz="3200" b="1" dirty="0"/>
              <a:t>рублей. Сколько пачек бумаги можно купить на </a:t>
            </a:r>
            <a:r>
              <a:rPr lang="ru-RU" sz="3200" b="1" dirty="0" smtClean="0"/>
              <a:t>2400 </a:t>
            </a:r>
            <a:r>
              <a:rPr lang="ru-RU" sz="3200" b="1" dirty="0"/>
              <a:t>рублей, если цена на пачку бумаги понизилась на </a:t>
            </a:r>
            <a:r>
              <a:rPr lang="ru-RU" sz="3200" b="1" dirty="0" smtClean="0"/>
              <a:t>20%?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44788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413338"/>
            <a:ext cx="7128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6. </a:t>
            </a:r>
            <a:r>
              <a:rPr lang="ru-RU" sz="3200" b="1" i="1" dirty="0"/>
              <a:t>(100 тыс. руб.)</a:t>
            </a:r>
            <a:endParaRPr lang="ru-RU" sz="3200" b="1" dirty="0"/>
          </a:p>
          <a:p>
            <a:r>
              <a:rPr lang="ru-RU" sz="3200" b="1" dirty="0"/>
              <a:t>Ваш банк решил быть спонсором и закупить аварийные шлюпки для теплохода. На теплоходе </a:t>
            </a:r>
            <a:r>
              <a:rPr lang="ru-RU" sz="3200" b="1" dirty="0" smtClean="0"/>
              <a:t>400 </a:t>
            </a:r>
            <a:r>
              <a:rPr lang="ru-RU" sz="3200" b="1" dirty="0"/>
              <a:t>пассажирских мест и </a:t>
            </a:r>
            <a:r>
              <a:rPr lang="ru-RU" sz="3200" b="1" dirty="0" smtClean="0"/>
              <a:t>100 </a:t>
            </a:r>
            <a:r>
              <a:rPr lang="ru-RU" sz="3200" b="1" dirty="0"/>
              <a:t>членов экипажа. Сколько шлюпок необходимо, если одна шлюпка вмещает </a:t>
            </a:r>
            <a:r>
              <a:rPr lang="ru-RU" sz="3200" b="1" dirty="0" smtClean="0"/>
              <a:t>50 </a:t>
            </a:r>
            <a:r>
              <a:rPr lang="ru-RU" sz="3200" b="1" dirty="0"/>
              <a:t>человек?</a:t>
            </a:r>
          </a:p>
        </p:txBody>
      </p:sp>
    </p:spTree>
    <p:extLst>
      <p:ext uri="{BB962C8B-B14F-4D97-AF65-F5344CB8AC3E}">
        <p14:creationId xmlns:p14="http://schemas.microsoft.com/office/powerpoint/2010/main" val="251334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276872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7.1 </a:t>
            </a:r>
            <a:r>
              <a:rPr lang="ru-RU" sz="3200" b="1" i="1" dirty="0"/>
              <a:t>(50 тыс. руб</a:t>
            </a:r>
            <a:r>
              <a:rPr lang="ru-RU" sz="3200" b="1" i="1" dirty="0" smtClean="0"/>
              <a:t>.)</a:t>
            </a:r>
          </a:p>
          <a:p>
            <a:r>
              <a:rPr lang="ru-RU" sz="3200" b="1" dirty="0"/>
              <a:t> Отгадайте шарады:</a:t>
            </a:r>
          </a:p>
          <a:p>
            <a:r>
              <a:rPr lang="ru-RU" sz="3200" b="1" dirty="0"/>
              <a:t>1) Возьми ты первую из нот,</a:t>
            </a:r>
          </a:p>
          <a:p>
            <a:r>
              <a:rPr lang="ru-RU" sz="3200" b="1" dirty="0"/>
              <a:t>И к ней прибавь ты слово ход. Получишь то, о чем мечтает</a:t>
            </a:r>
          </a:p>
          <a:p>
            <a:r>
              <a:rPr lang="ru-RU" sz="3200" b="1" dirty="0"/>
              <a:t>Любой, кто бизнес начинает.</a:t>
            </a:r>
          </a:p>
        </p:txBody>
      </p:sp>
    </p:spTree>
    <p:extLst>
      <p:ext uri="{BB962C8B-B14F-4D97-AF65-F5344CB8AC3E}">
        <p14:creationId xmlns:p14="http://schemas.microsoft.com/office/powerpoint/2010/main" val="206028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828836"/>
            <a:ext cx="7272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prstClr val="black"/>
                </a:solidFill>
              </a:rPr>
              <a:t>Задание </a:t>
            </a:r>
            <a:r>
              <a:rPr lang="ru-RU" sz="3200" b="1" i="1" dirty="0" smtClean="0">
                <a:solidFill>
                  <a:prstClr val="black"/>
                </a:solidFill>
              </a:rPr>
              <a:t>7.2 </a:t>
            </a:r>
            <a:r>
              <a:rPr lang="ru-RU" sz="3200" b="1" i="1" dirty="0">
                <a:solidFill>
                  <a:prstClr val="black"/>
                </a:solidFill>
              </a:rPr>
              <a:t>(50 тыс. руб.)</a:t>
            </a:r>
            <a:endParaRPr lang="ru-RU" sz="3200" b="1" dirty="0" smtClean="0"/>
          </a:p>
          <a:p>
            <a:r>
              <a:rPr lang="ru-RU" sz="3200" b="1" dirty="0" smtClean="0"/>
              <a:t>Начальным </a:t>
            </a:r>
            <a:r>
              <a:rPr lang="ru-RU" sz="3200" b="1" dirty="0"/>
              <a:t>слогом время измеряют,</a:t>
            </a:r>
          </a:p>
          <a:p>
            <a:r>
              <a:rPr lang="ru-RU" sz="3200" b="1" dirty="0"/>
              <a:t>Второй слог - грязевой поток в горах.</a:t>
            </a:r>
          </a:p>
          <a:p>
            <a:r>
              <a:rPr lang="ru-RU" sz="3200" b="1" dirty="0"/>
              <a:t>А слово в целом в банке предъявляют</a:t>
            </a:r>
          </a:p>
          <a:p>
            <a:r>
              <a:rPr lang="ru-RU" sz="3200" b="1" dirty="0"/>
              <a:t>И предъявитель сразу при деньгах.</a:t>
            </a:r>
          </a:p>
        </p:txBody>
      </p:sp>
    </p:spTree>
    <p:extLst>
      <p:ext uri="{BB962C8B-B14F-4D97-AF65-F5344CB8AC3E}">
        <p14:creationId xmlns:p14="http://schemas.microsoft.com/office/powerpoint/2010/main" val="3734939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2690336"/>
            <a:ext cx="56703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8. </a:t>
            </a:r>
            <a:r>
              <a:rPr lang="ru-RU" sz="3200" b="1" i="1" dirty="0"/>
              <a:t>(50 тыс. руб</a:t>
            </a:r>
            <a:r>
              <a:rPr lang="ru-RU" sz="3200" b="1" i="1" dirty="0" smtClean="0"/>
              <a:t>.)</a:t>
            </a:r>
          </a:p>
          <a:p>
            <a:endParaRPr lang="ru-RU" sz="3200" b="1" dirty="0"/>
          </a:p>
          <a:p>
            <a:r>
              <a:rPr lang="ru-RU" sz="3200" b="1" dirty="0"/>
              <a:t>Если бы у меня с вами было денег поровну, сколько я должна была бы вам дать, чтобы у вас стало на 10 тыс. рублей больше, чем у меня?</a:t>
            </a:r>
          </a:p>
        </p:txBody>
      </p:sp>
    </p:spTree>
    <p:extLst>
      <p:ext uri="{BB962C8B-B14F-4D97-AF65-F5344CB8AC3E}">
        <p14:creationId xmlns:p14="http://schemas.microsoft.com/office/powerpoint/2010/main" val="112963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Задание </a:t>
            </a:r>
            <a:r>
              <a:rPr lang="ru-RU" i="1" dirty="0" smtClean="0">
                <a:solidFill>
                  <a:schemeClr val="tx1"/>
                </a:solidFill>
              </a:rPr>
              <a:t>9. </a:t>
            </a:r>
            <a:r>
              <a:rPr lang="ru-RU" i="1" dirty="0">
                <a:solidFill>
                  <a:schemeClr val="tx1"/>
                </a:solidFill>
              </a:rPr>
              <a:t>(100 тыс. руб.)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136339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mtClean="0"/>
              <a:t>Жил некий оборотистый купец. Как-то утром купил он товар – пряности. Купил его за семь золотых и удачно перепродал за 8 золотых. Днем, в другом месте, ему посулили 10 золотых. Он кинулся к утреннему покупателю и выкупил у него пряности за 9 золотых, а новому покупателю продал уже за 10. Какую прибыль он получил?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2321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413338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Задание </a:t>
            </a:r>
            <a:r>
              <a:rPr lang="ru-RU" sz="3200" b="1" i="1" dirty="0" smtClean="0"/>
              <a:t>10. </a:t>
            </a:r>
            <a:r>
              <a:rPr lang="ru-RU" sz="3200" b="1" i="1" dirty="0"/>
              <a:t>(100 тыс. руб.)</a:t>
            </a:r>
            <a:endParaRPr lang="ru-RU" sz="3200" b="1" dirty="0"/>
          </a:p>
          <a:p>
            <a:r>
              <a:rPr lang="ru-RU" sz="3200" b="1" dirty="0"/>
              <a:t>Задача для устного решения:</a:t>
            </a:r>
          </a:p>
          <a:p>
            <a:r>
              <a:rPr lang="ru-RU" sz="3200" b="1" dirty="0"/>
              <a:t>Банк распространяет акции достоинством 1000 рублей. В первые полгода стоимость акции уменьшилась на 10%, а в последние полгода – увеличилась на 10%. </a:t>
            </a:r>
            <a:r>
              <a:rPr lang="ru-RU" sz="3200" b="1" dirty="0" smtClean="0"/>
              <a:t>Увеличилась или уменьшилась стоимость акций?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34226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анкро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583264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7291" y="1617929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РЕБУС( 50 </a:t>
            </a:r>
            <a:r>
              <a:rPr lang="ru-RU" sz="3200" b="1" dirty="0" err="1" smtClean="0"/>
              <a:t>тыс.руб</a:t>
            </a:r>
            <a:r>
              <a:rPr lang="ru-RU" sz="3200" b="1" dirty="0" smtClean="0"/>
              <a:t>.)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94521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ень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69127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28539" y="1556792"/>
            <a:ext cx="5215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РЕБУС( 50 </a:t>
            </a:r>
            <a:r>
              <a:rPr lang="ru-RU" sz="3200" b="1" dirty="0" err="1" smtClean="0"/>
              <a:t>тыс.руб</a:t>
            </a:r>
            <a:r>
              <a:rPr lang="ru-RU" sz="3200" b="1" dirty="0" smtClean="0"/>
              <a:t>.)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5837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това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633670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1720" y="1426717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</a:rPr>
              <a:t>РЕБУС( 50 </a:t>
            </a:r>
            <a:r>
              <a:rPr lang="ru-RU" sz="3200" b="1" dirty="0" err="1">
                <a:solidFill>
                  <a:prstClr val="black"/>
                </a:solidFill>
              </a:rPr>
              <a:t>тыс.руб</a:t>
            </a:r>
            <a:r>
              <a:rPr lang="ru-RU" sz="3200" b="1" dirty="0">
                <a:solidFill>
                  <a:prstClr val="black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5033706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64</TotalTime>
  <Words>473</Words>
  <Application>Microsoft Office PowerPoint</Application>
  <PresentationFormat>Экран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9. (100 тыс. руб.)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АЕ</dc:creator>
  <cp:lastModifiedBy>Windows User</cp:lastModifiedBy>
  <cp:revision>9</cp:revision>
  <dcterms:created xsi:type="dcterms:W3CDTF">2019-11-11T05:50:16Z</dcterms:created>
  <dcterms:modified xsi:type="dcterms:W3CDTF">2023-01-14T09:58:40Z</dcterms:modified>
</cp:coreProperties>
</file>